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4" d="100"/>
          <a:sy n="64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25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28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2F8EF5-F764-4FD8-A6EC-19647B6C657C}" type="datetimeFigureOut">
              <a:rPr lang="es-CO" smtClean="0"/>
              <a:t>20/04/2015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A86575-853E-4270-8A0B-1FE282120DB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4848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6108" y="3501430"/>
            <a:ext cx="7766936" cy="1253595"/>
          </a:xfrm>
        </p:spPr>
        <p:txBody>
          <a:bodyPr/>
          <a:lstStyle/>
          <a:p>
            <a:pPr algn="ctr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>
                <a:solidFill>
                  <a:srgbClr val="00B050"/>
                </a:solidFill>
              </a:rPr>
              <a:t>Ética en la priorización en Salud Pública e Investigación en salud </a:t>
            </a:r>
          </a:p>
          <a:p>
            <a:pPr algn="ctr"/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07067" y="4030175"/>
            <a:ext cx="7901504" cy="1117558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81000" y="762000"/>
            <a:ext cx="8596668" cy="2594241"/>
          </a:xfrm>
        </p:spPr>
        <p:txBody>
          <a:bodyPr>
            <a:noAutofit/>
          </a:bodyPr>
          <a:lstStyle/>
          <a:p>
            <a:pPr algn="just"/>
            <a:r>
              <a:rPr lang="es-ES" sz="4000" dirty="0" smtClean="0">
                <a:solidFill>
                  <a:srgbClr val="00B050"/>
                </a:solidFill>
              </a:rPr>
              <a:t>Como los recursos son insuficientes para las necesidades en salud la priorización es fundamental para definir un tema de alto impacto en salud pública:</a:t>
            </a:r>
          </a:p>
          <a:p>
            <a:pPr marL="571500" indent="-571500" algn="just">
              <a:buFont typeface="Wingdings" charset="2"/>
              <a:buChar char="ü"/>
            </a:pPr>
            <a:r>
              <a:rPr lang="es-ES" sz="4000" dirty="0" smtClean="0">
                <a:solidFill>
                  <a:srgbClr val="00B050"/>
                </a:solidFill>
              </a:rPr>
              <a:t>La distribución</a:t>
            </a:r>
            <a:r>
              <a:rPr lang="es-ES" sz="4000" dirty="0">
                <a:solidFill>
                  <a:srgbClr val="00B050"/>
                </a:solidFill>
              </a:rPr>
              <a:t> </a:t>
            </a:r>
            <a:r>
              <a:rPr lang="es-ES" sz="4000" dirty="0" smtClean="0">
                <a:solidFill>
                  <a:srgbClr val="00B050"/>
                </a:solidFill>
              </a:rPr>
              <a:t>de los recursos de salud.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7680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19346" y="1609896"/>
            <a:ext cx="8596668" cy="2594241"/>
          </a:xfrm>
        </p:spPr>
        <p:txBody>
          <a:bodyPr>
            <a:noAutofit/>
          </a:bodyPr>
          <a:lstStyle/>
          <a:p>
            <a:pPr algn="just"/>
            <a:r>
              <a:rPr lang="es-ES" sz="4000" dirty="0" smtClean="0">
                <a:solidFill>
                  <a:srgbClr val="00B050"/>
                </a:solidFill>
              </a:rPr>
              <a:t>La distribución es la planeación de la utilización de los recursos y está íntimamente ligada a las políticas de salud. Los </a:t>
            </a:r>
            <a:r>
              <a:rPr lang="es-ES" sz="4000" dirty="0" err="1" smtClean="0">
                <a:solidFill>
                  <a:srgbClr val="00B050"/>
                </a:solidFill>
              </a:rPr>
              <a:t>salubristas</a:t>
            </a:r>
            <a:r>
              <a:rPr lang="es-ES" sz="4000" dirty="0" smtClean="0">
                <a:solidFill>
                  <a:srgbClr val="00B050"/>
                </a:solidFill>
              </a:rPr>
              <a:t> tienen un importante papel al identificar prioridades y distribuir recursos.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69751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19346" y="2305753"/>
            <a:ext cx="8596668" cy="2594241"/>
          </a:xfrm>
        </p:spPr>
        <p:txBody>
          <a:bodyPr>
            <a:normAutofit/>
          </a:bodyPr>
          <a:lstStyle/>
          <a:p>
            <a:pPr algn="just"/>
            <a:r>
              <a:rPr lang="es-ES" sz="4000" dirty="0" smtClean="0">
                <a:solidFill>
                  <a:srgbClr val="00B050"/>
                </a:solidFill>
              </a:rPr>
              <a:t>La distribución requiere de buena información y ponderación para realizarla éticamente sin faltar a la justicia.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463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596668" cy="2594241"/>
          </a:xfrm>
        </p:spPr>
        <p:txBody>
          <a:bodyPr>
            <a:noAutofit/>
          </a:bodyPr>
          <a:lstStyle/>
          <a:p>
            <a:pPr algn="just"/>
            <a:r>
              <a:rPr lang="es-ES" sz="4000" dirty="0" smtClean="0">
                <a:solidFill>
                  <a:srgbClr val="00B050"/>
                </a:solidFill>
              </a:rPr>
              <a:t>La racionalización es la asignación que se hace a grupos o personas de los recursos distribuidos. Debe realizarse con criterio de necesidad </a:t>
            </a:r>
            <a:r>
              <a:rPr lang="es-ES" sz="4000" dirty="0" err="1" smtClean="0">
                <a:solidFill>
                  <a:srgbClr val="00B050"/>
                </a:solidFill>
              </a:rPr>
              <a:t>biopatológica</a:t>
            </a:r>
            <a:r>
              <a:rPr lang="es-ES" sz="4000" dirty="0" smtClean="0">
                <a:solidFill>
                  <a:srgbClr val="00B050"/>
                </a:solidFill>
              </a:rPr>
              <a:t>. 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20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596668" cy="2594241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>
                <a:solidFill>
                  <a:srgbClr val="00B050"/>
                </a:solidFill>
              </a:rPr>
              <a:t>DESAFIOS</a:t>
            </a:r>
            <a:br>
              <a:rPr lang="es-ES" sz="4000" dirty="0" smtClean="0">
                <a:solidFill>
                  <a:srgbClr val="00B050"/>
                </a:solidFill>
              </a:rPr>
            </a:br>
            <a:r>
              <a:rPr lang="es-ES" sz="4000" dirty="0" smtClean="0">
                <a:solidFill>
                  <a:srgbClr val="00B050"/>
                </a:solidFill>
              </a:rPr>
              <a:t> </a:t>
            </a:r>
            <a:br>
              <a:rPr lang="es-ES" sz="4000" dirty="0" smtClean="0">
                <a:solidFill>
                  <a:srgbClr val="00B050"/>
                </a:solidFill>
              </a:rPr>
            </a:br>
            <a:r>
              <a:rPr lang="es-ES" sz="4400" dirty="0" smtClean="0">
                <a:solidFill>
                  <a:srgbClr val="00B050"/>
                </a:solidFill>
              </a:rPr>
              <a:t>Generar mayor equidad</a:t>
            </a:r>
            <a:br>
              <a:rPr lang="es-ES" sz="4400" dirty="0" smtClean="0">
                <a:solidFill>
                  <a:srgbClr val="00B050"/>
                </a:solidFill>
              </a:rPr>
            </a:br>
            <a:r>
              <a:rPr lang="es-ES" sz="4400" dirty="0">
                <a:solidFill>
                  <a:srgbClr val="00B050"/>
                </a:solidFill>
              </a:rPr>
              <a:t/>
            </a:r>
            <a:br>
              <a:rPr lang="es-ES" sz="4400" dirty="0">
                <a:solidFill>
                  <a:srgbClr val="00B050"/>
                </a:solidFill>
              </a:rPr>
            </a:br>
            <a:r>
              <a:rPr lang="es-ES" sz="4400" dirty="0" smtClean="0">
                <a:solidFill>
                  <a:srgbClr val="00B050"/>
                </a:solidFill>
              </a:rPr>
              <a:t>Compatibilizar</a:t>
            </a:r>
            <a:br>
              <a:rPr lang="es-ES" sz="4400" dirty="0" smtClean="0">
                <a:solidFill>
                  <a:srgbClr val="00B050"/>
                </a:solidFill>
              </a:rPr>
            </a:br>
            <a:r>
              <a:rPr lang="es-ES" sz="4000" dirty="0" smtClean="0">
                <a:solidFill>
                  <a:srgbClr val="00B050"/>
                </a:solidFill>
              </a:rPr>
              <a:t>eficiencia, eficacia, calidad y cobertura.</a:t>
            </a:r>
            <a:br>
              <a:rPr lang="es-ES" sz="4000" dirty="0" smtClean="0">
                <a:solidFill>
                  <a:srgbClr val="00B050"/>
                </a:solidFill>
              </a:rPr>
            </a:br>
            <a:r>
              <a:rPr lang="es-ES" sz="4000" dirty="0" smtClean="0">
                <a:solidFill>
                  <a:srgbClr val="00B050"/>
                </a:solidFill>
              </a:rPr>
              <a:t/>
            </a:r>
            <a:br>
              <a:rPr lang="es-ES" sz="4000" dirty="0" smtClean="0">
                <a:solidFill>
                  <a:srgbClr val="00B050"/>
                </a:solidFill>
              </a:rPr>
            </a:br>
            <a:r>
              <a:rPr lang="es-ES" sz="4000" dirty="0" smtClean="0">
                <a:solidFill>
                  <a:srgbClr val="00B050"/>
                </a:solidFill>
              </a:rPr>
              <a:t/>
            </a:r>
            <a:br>
              <a:rPr lang="es-ES" sz="4000" dirty="0" smtClean="0">
                <a:solidFill>
                  <a:srgbClr val="00B050"/>
                </a:solidFill>
              </a:rPr>
            </a:br>
            <a:r>
              <a:rPr lang="es-ES" sz="4000" dirty="0" smtClean="0">
                <a:solidFill>
                  <a:srgbClr val="00B050"/>
                </a:solidFill>
              </a:rPr>
              <a:t> </a:t>
            </a:r>
            <a:r>
              <a:rPr lang="es-ES" sz="4000" dirty="0" smtClean="0">
                <a:solidFill>
                  <a:srgbClr val="00B050"/>
                </a:solidFill>
              </a:rPr>
              <a:t/>
            </a:r>
            <a:br>
              <a:rPr lang="es-ES" sz="4000" dirty="0" smtClean="0">
                <a:solidFill>
                  <a:srgbClr val="00B050"/>
                </a:solidFill>
              </a:rPr>
            </a:br>
            <a:r>
              <a:rPr lang="es-ES" sz="4000" dirty="0" smtClean="0">
                <a:solidFill>
                  <a:srgbClr val="00B050"/>
                </a:solidFill>
              </a:rPr>
              <a:t> </a:t>
            </a:r>
            <a:endParaRPr lang="es-ES" sz="4000" dirty="0" smtClean="0">
              <a:solidFill>
                <a:srgbClr val="00B05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437213" y="7162800"/>
            <a:ext cx="8596668" cy="5482171"/>
          </a:xfrm>
        </p:spPr>
        <p:txBody>
          <a:bodyPr/>
          <a:lstStyle/>
          <a:p>
            <a:pPr marL="0" indent="0">
              <a:buNone/>
            </a:pP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1482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30884" y="696583"/>
            <a:ext cx="8596668" cy="259424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>
                <a:solidFill>
                  <a:srgbClr val="00B050"/>
                </a:solidFill>
              </a:rPr>
              <a:t>Recordar:</a:t>
            </a:r>
          </a:p>
          <a:p>
            <a:pPr algn="just"/>
            <a:r>
              <a:rPr lang="es-ES" sz="4000" dirty="0" smtClean="0">
                <a:solidFill>
                  <a:srgbClr val="00B050"/>
                </a:solidFill>
              </a:rPr>
              <a:t>El derecho a la salud no implica el derecho a un servicio específico, aun si dicho </a:t>
            </a:r>
            <a:r>
              <a:rPr lang="es-ES" sz="4000" dirty="0" smtClean="0">
                <a:solidFill>
                  <a:srgbClr val="00B050"/>
                </a:solidFill>
              </a:rPr>
              <a:t>servicio fuera </a:t>
            </a:r>
            <a:r>
              <a:rPr lang="es-ES" sz="4000" dirty="0" smtClean="0">
                <a:solidFill>
                  <a:srgbClr val="00B050"/>
                </a:solidFill>
              </a:rPr>
              <a:t>necesario para satisfacer una necesidad concreta de salud. El individuo tiene derecho a un servicio específico, si los recursos de su sociedad permiten incorporarlo a un sistema que respete la equidad y la igualdad de oportunidades para todos.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3739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87393" y="1261967"/>
            <a:ext cx="8596668" cy="2594241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400" dirty="0" smtClean="0">
                <a:solidFill>
                  <a:srgbClr val="00B050"/>
                </a:solidFill>
              </a:rPr>
              <a:t>Recordar:</a:t>
            </a:r>
          </a:p>
          <a:p>
            <a:pPr algn="just"/>
            <a:r>
              <a:rPr lang="es-ES" sz="4400" dirty="0" smtClean="0">
                <a:solidFill>
                  <a:srgbClr val="00B050"/>
                </a:solidFill>
              </a:rPr>
              <a:t>Cuando el plan de salud incluye todos los servicios sin los recursos suficientes termina vulnerándose el principio de justicia ya que son los más pobres los excluidos y por lo tanto el sistema genera inequidad.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430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19872" y="1524000"/>
            <a:ext cx="8596668" cy="2594241"/>
          </a:xfrm>
        </p:spPr>
        <p:txBody>
          <a:bodyPr>
            <a:noAutofit/>
          </a:bodyPr>
          <a:lstStyle/>
          <a:p>
            <a:pPr algn="just"/>
            <a:r>
              <a:rPr lang="es-ES" sz="4000" dirty="0" smtClean="0">
                <a:solidFill>
                  <a:srgbClr val="00B050"/>
                </a:solidFill>
              </a:rPr>
              <a:t>Lo anterior implica que primero debemos priorizar la universalidad con accesibilidad y luego la </a:t>
            </a:r>
            <a:r>
              <a:rPr lang="es-ES" sz="4000" dirty="0" err="1" smtClean="0">
                <a:solidFill>
                  <a:srgbClr val="00B050"/>
                </a:solidFill>
              </a:rPr>
              <a:t>progresividad</a:t>
            </a:r>
            <a:r>
              <a:rPr lang="es-ES" sz="4000" dirty="0" smtClean="0">
                <a:solidFill>
                  <a:srgbClr val="00B050"/>
                </a:solidFill>
              </a:rPr>
              <a:t> del paquete de servicios para todos los ciudadanos.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90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387393" y="1261967"/>
            <a:ext cx="8596668" cy="2594241"/>
          </a:xfrm>
        </p:spPr>
        <p:txBody>
          <a:bodyPr>
            <a:noAutofit/>
          </a:bodyPr>
          <a:lstStyle/>
          <a:p>
            <a:pPr algn="ctr"/>
            <a:r>
              <a:rPr lang="es-ES" sz="4000" dirty="0" smtClean="0">
                <a:solidFill>
                  <a:srgbClr val="00B050"/>
                </a:solidFill>
              </a:rPr>
              <a:t>MUCHAS GRACIAS </a:t>
            </a:r>
            <a:r>
              <a:rPr lang="es-ES" sz="4000" dirty="0">
                <a:solidFill>
                  <a:srgbClr val="00B050"/>
                </a:solidFill>
              </a:rPr>
              <a:t/>
            </a:r>
            <a:br>
              <a:rPr lang="es-ES" sz="4000" dirty="0">
                <a:solidFill>
                  <a:srgbClr val="00B050"/>
                </a:solidFill>
              </a:rPr>
            </a:br>
            <a:r>
              <a:rPr lang="es-ES" sz="4000" dirty="0" smtClean="0">
                <a:solidFill>
                  <a:srgbClr val="00B050"/>
                </a:solidFill>
              </a:rPr>
              <a:t/>
            </a:r>
            <a:br>
              <a:rPr lang="es-ES" sz="4000" dirty="0" smtClean="0">
                <a:solidFill>
                  <a:srgbClr val="00B050"/>
                </a:solidFill>
              </a:rPr>
            </a:br>
            <a:r>
              <a:rPr lang="es-ES" sz="4000" dirty="0" smtClean="0">
                <a:solidFill>
                  <a:srgbClr val="00B050"/>
                </a:solidFill>
              </a:rPr>
              <a:t>jmayam@ces.edu.co</a:t>
            </a:r>
            <a:br>
              <a:rPr lang="es-ES" sz="4000" dirty="0" smtClean="0">
                <a:solidFill>
                  <a:srgbClr val="00B050"/>
                </a:solidFill>
              </a:rPr>
            </a:br>
            <a:r>
              <a:rPr lang="es-ES" sz="4000" dirty="0">
                <a:solidFill>
                  <a:srgbClr val="00B050"/>
                </a:solidFill>
              </a:rPr>
              <a:t/>
            </a:r>
            <a:br>
              <a:rPr lang="es-ES" sz="4000" dirty="0">
                <a:solidFill>
                  <a:srgbClr val="00B050"/>
                </a:solidFill>
              </a:rPr>
            </a:br>
            <a:endParaRPr lang="es-ES" sz="4000" dirty="0" smtClean="0">
              <a:solidFill>
                <a:srgbClr val="00B05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658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51298" y="1638889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900" dirty="0" smtClean="0">
                <a:solidFill>
                  <a:srgbClr val="00B050"/>
                </a:solidFill>
              </a:rPr>
              <a:t>Los desafíos Éticos al priorizar en el sistema de salud colombiano </a:t>
            </a:r>
          </a:p>
          <a:p>
            <a:pPr algn="just"/>
            <a:endParaRPr lang="es-ES" dirty="0">
              <a:solidFill>
                <a:srgbClr val="00B050"/>
              </a:solidFill>
            </a:endParaRPr>
          </a:p>
          <a:p>
            <a:pPr algn="r"/>
            <a:r>
              <a:rPr lang="es-ES" sz="2700" dirty="0" smtClean="0">
                <a:solidFill>
                  <a:srgbClr val="00B050"/>
                </a:solidFill>
              </a:rPr>
              <a:t>José M. Maya M MD MSP</a:t>
            </a:r>
          </a:p>
          <a:p>
            <a:pPr algn="r"/>
            <a:r>
              <a:rPr lang="es-ES" sz="2700" dirty="0" smtClean="0">
                <a:solidFill>
                  <a:srgbClr val="00B050"/>
                </a:solidFill>
              </a:rPr>
              <a:t>Rector Universidad CES</a:t>
            </a:r>
            <a:endParaRPr lang="es-ES_tradnl" sz="2700" dirty="0">
              <a:solidFill>
                <a:srgbClr val="00B05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77334" y="5349403"/>
            <a:ext cx="8596668" cy="5482171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22305" y="1682381"/>
            <a:ext cx="8596668" cy="1320800"/>
          </a:xfrm>
        </p:spPr>
        <p:txBody>
          <a:bodyPr>
            <a:normAutofit fontScale="90000"/>
          </a:bodyPr>
          <a:lstStyle/>
          <a:p>
            <a:pPr algn="just"/>
            <a:r>
              <a:rPr lang="es-ES" dirty="0" smtClean="0">
                <a:solidFill>
                  <a:srgbClr val="00B050"/>
                </a:solidFill>
              </a:rPr>
              <a:t>"....piensen la Bioética como una nueva ética científica que combina la humildad, la responsabilidad y la competencia, que es interdisciplinaria e intercultural y que intensifica el sentido de humanidad" </a:t>
            </a:r>
            <a:r>
              <a:rPr lang="es-ES" dirty="0">
                <a:solidFill>
                  <a:srgbClr val="00B050"/>
                </a:solidFill>
              </a:rPr>
              <a:t> </a:t>
            </a:r>
            <a:r>
              <a:rPr lang="es-ES" dirty="0" smtClean="0">
                <a:solidFill>
                  <a:srgbClr val="00B050"/>
                </a:solidFill>
              </a:rPr>
              <a:t/>
            </a:r>
            <a:br>
              <a:rPr lang="es-ES" dirty="0" smtClean="0">
                <a:solidFill>
                  <a:srgbClr val="00B050"/>
                </a:solidFill>
              </a:rPr>
            </a:br>
            <a:r>
              <a:rPr lang="es-ES" dirty="0">
                <a:solidFill>
                  <a:srgbClr val="00B050"/>
                </a:solidFill>
              </a:rPr>
              <a:t>	</a:t>
            </a:r>
            <a:r>
              <a:rPr lang="es-ES" dirty="0" smtClean="0">
                <a:solidFill>
                  <a:srgbClr val="00B050"/>
                </a:solidFill>
              </a:rPr>
              <a:t>												V.R. Potter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0575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19346" y="2247766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>
                <a:solidFill>
                  <a:srgbClr val="00B050"/>
                </a:solidFill>
              </a:rPr>
              <a:t>El objeto de la Salud Pública es la Salud de la población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09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19346" y="1595400"/>
            <a:ext cx="8596668" cy="1320800"/>
          </a:xfrm>
        </p:spPr>
        <p:txBody>
          <a:bodyPr>
            <a:noAutofit/>
          </a:bodyPr>
          <a:lstStyle/>
          <a:p>
            <a:pPr algn="just"/>
            <a:r>
              <a:rPr lang="es-ES" dirty="0" smtClean="0">
                <a:solidFill>
                  <a:srgbClr val="00B050"/>
                </a:solidFill>
              </a:rPr>
              <a:t>La persona humana es un fin en sí misma pero el bien común prima sobre el bien individual siempre que no se violenten los derechos fundamentales del individuo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22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03370" y="1551909"/>
            <a:ext cx="8596668" cy="1320800"/>
          </a:xfrm>
        </p:spPr>
        <p:txBody>
          <a:bodyPr>
            <a:noAutofit/>
          </a:bodyPr>
          <a:lstStyle/>
          <a:p>
            <a:pPr algn="just"/>
            <a:r>
              <a:rPr lang="es-ES" dirty="0" smtClean="0">
                <a:solidFill>
                  <a:srgbClr val="00B050"/>
                </a:solidFill>
              </a:rPr>
              <a:t>Las actividades en salud pública deben orientarse primordialmente hacia la Promoción de la salud y la </a:t>
            </a:r>
            <a:r>
              <a:rPr lang="es-ES" dirty="0">
                <a:solidFill>
                  <a:srgbClr val="00B050"/>
                </a:solidFill>
              </a:rPr>
              <a:t>I</a:t>
            </a:r>
            <a:r>
              <a:rPr lang="es-ES" dirty="0" smtClean="0">
                <a:solidFill>
                  <a:srgbClr val="00B050"/>
                </a:solidFill>
              </a:rPr>
              <a:t>ntervención preventiva primaria.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84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03370" y="1551909"/>
            <a:ext cx="8596668" cy="1320800"/>
          </a:xfrm>
        </p:spPr>
        <p:txBody>
          <a:bodyPr>
            <a:noAutofit/>
          </a:bodyPr>
          <a:lstStyle/>
          <a:p>
            <a:pPr algn="just"/>
            <a:r>
              <a:rPr lang="es-ES" sz="4000" dirty="0" smtClean="0">
                <a:solidFill>
                  <a:srgbClr val="00B050"/>
                </a:solidFill>
              </a:rPr>
              <a:t>En segundo lugar hacia la Intervención preventiva secundaria recordando que los problemas de salud con altas externalidades son prioritarios por ser bienes públicos.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5973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19346" y="2494215"/>
            <a:ext cx="8596668" cy="2594241"/>
          </a:xfrm>
        </p:spPr>
        <p:txBody>
          <a:bodyPr>
            <a:normAutofit/>
          </a:bodyPr>
          <a:lstStyle/>
          <a:p>
            <a:pPr algn="ctr"/>
            <a:r>
              <a:rPr lang="es-ES" sz="4800" dirty="0" smtClean="0">
                <a:solidFill>
                  <a:srgbClr val="00B050"/>
                </a:solidFill>
              </a:rPr>
              <a:t>Algunos criterios para priorización 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291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19346" y="1493920"/>
            <a:ext cx="8596668" cy="2594241"/>
          </a:xfrm>
        </p:spPr>
        <p:txBody>
          <a:bodyPr>
            <a:noAutofit/>
          </a:bodyPr>
          <a:lstStyle/>
          <a:p>
            <a:pPr marL="571500" indent="-571500">
              <a:buFont typeface="Arial" charset="0"/>
              <a:buChar char="•"/>
            </a:pPr>
            <a:r>
              <a:rPr lang="es-ES" sz="4000" dirty="0" smtClean="0">
                <a:solidFill>
                  <a:srgbClr val="00B050"/>
                </a:solidFill>
              </a:rPr>
              <a:t>Magnitud.</a:t>
            </a:r>
          </a:p>
          <a:p>
            <a:pPr marL="571500" indent="-571500">
              <a:buFont typeface="Arial" charset="0"/>
              <a:buChar char="•"/>
            </a:pPr>
            <a:r>
              <a:rPr lang="es-ES" sz="4000" dirty="0" smtClean="0">
                <a:solidFill>
                  <a:srgbClr val="00B050"/>
                </a:solidFill>
              </a:rPr>
              <a:t>Vulnerabilidad.</a:t>
            </a:r>
          </a:p>
          <a:p>
            <a:pPr marL="571500" indent="-571500">
              <a:buFont typeface="Arial" charset="0"/>
              <a:buChar char="•"/>
            </a:pPr>
            <a:r>
              <a:rPr lang="es-ES" sz="4000" dirty="0" smtClean="0">
                <a:solidFill>
                  <a:srgbClr val="00B050"/>
                </a:solidFill>
              </a:rPr>
              <a:t>Gravedad o letalidad.</a:t>
            </a:r>
          </a:p>
          <a:p>
            <a:pPr marL="571500" indent="-571500">
              <a:buFont typeface="Arial" charset="0"/>
              <a:buChar char="•"/>
            </a:pPr>
            <a:r>
              <a:rPr lang="es-ES" sz="4000" dirty="0" smtClean="0">
                <a:solidFill>
                  <a:srgbClr val="00B050"/>
                </a:solidFill>
              </a:rPr>
              <a:t>Impacto </a:t>
            </a:r>
            <a:r>
              <a:rPr lang="es-ES" sz="4000" dirty="0" smtClean="0">
                <a:solidFill>
                  <a:srgbClr val="00B050"/>
                </a:solidFill>
              </a:rPr>
              <a:t>social - Equidad.</a:t>
            </a:r>
            <a:endParaRPr lang="es-ES" sz="4000" dirty="0" smtClean="0">
              <a:solidFill>
                <a:srgbClr val="00B050"/>
              </a:solidFill>
            </a:endParaRPr>
          </a:p>
          <a:p>
            <a:pPr marL="571500" indent="-571500">
              <a:buFont typeface="Arial" charset="0"/>
              <a:buChar char="•"/>
            </a:pPr>
            <a:r>
              <a:rPr lang="es-ES" sz="4000" dirty="0" smtClean="0">
                <a:solidFill>
                  <a:srgbClr val="00B050"/>
                </a:solidFill>
              </a:rPr>
              <a:t>Costo vs efectividad.</a:t>
            </a:r>
          </a:p>
          <a:p>
            <a:pPr marL="571500" indent="-571500">
              <a:buFont typeface="Arial" charset="0"/>
              <a:buChar char="•"/>
            </a:pPr>
            <a:endParaRPr lang="es-ES" sz="4000" dirty="0" smtClean="0">
              <a:solidFill>
                <a:srgbClr val="00B050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619346" y="5349403"/>
            <a:ext cx="8596668" cy="5482171"/>
          </a:xfrm>
        </p:spPr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424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bfbf733-a6c3-488d-a481-abc1b690c7db">AVMXRNAJRR5T-2109138803-377</_dlc_DocId>
    <_dlc_DocIdUrl xmlns="3bfbf733-a6c3-488d-a481-abc1b690c7db">
      <Url>https://www.ins.gov.co/_layouts/15/DocIdRedir.aspx?ID=AVMXRNAJRR5T-2109138803-377</Url>
      <Description>AVMXRNAJRR5T-2109138803-377</Description>
    </_dlc_DocIdUrl>
    <la106f1428ee45318db580f6c124e343 xmlns="cfdb3f1e-bf88-4bc4-9adb-b895a9aad7bb">
      <Terms xmlns="http://schemas.microsoft.com/office/infopath/2007/PartnerControls"/>
    </la106f1428ee45318db580f6c124e343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CBE5B99AB69B0458AA30D8E99725390" ma:contentTypeVersion="2" ma:contentTypeDescription="Crear nuevo documento." ma:contentTypeScope="" ma:versionID="681f804e20deb942e93913db567e92c6">
  <xsd:schema xmlns:xsd="http://www.w3.org/2001/XMLSchema" xmlns:xs="http://www.w3.org/2001/XMLSchema" xmlns:p="http://schemas.microsoft.com/office/2006/metadata/properties" xmlns:ns2="3bfbf733-a6c3-488d-a481-abc1b690c7db" xmlns:ns3="cfdb3f1e-bf88-4bc4-9adb-b895a9aad7bb" targetNamespace="http://schemas.microsoft.com/office/2006/metadata/properties" ma:root="true" ma:fieldsID="f146d09ab51ed56ba3bb02a6feef0b15" ns2:_="" ns3:_="">
    <xsd:import namespace="3bfbf733-a6c3-488d-a481-abc1b690c7db"/>
    <xsd:import namespace="cfdb3f1e-bf88-4bc4-9adb-b895a9aad7b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a106f1428ee45318db580f6c124e343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bf733-a6c3-488d-a481-abc1b690c7d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b3f1e-bf88-4bc4-9adb-b895a9aad7bb" elementFormDefault="qualified">
    <xsd:import namespace="http://schemas.microsoft.com/office/2006/documentManagement/types"/>
    <xsd:import namespace="http://schemas.microsoft.com/office/infopath/2007/PartnerControls"/>
    <xsd:element name="la106f1428ee45318db580f6c124e343" ma:index="12" nillable="true" ma:taxonomy="true" ma:internalName="la106f1428ee45318db580f6c124e343" ma:taxonomyFieldName="meta" ma:displayName="meta" ma:default="" ma:fieldId="{5a106f14-28ee-4531-8db5-80f6c124e343}" ma:sspId="db7c8d2a-9a43-4318-8fc1-f38eea5fd839" ma:termSetId="97093443-8426-460e-8536-6a0852648c4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785D91-6053-497B-94A5-41928E05F234}"/>
</file>

<file path=customXml/itemProps2.xml><?xml version="1.0" encoding="utf-8"?>
<ds:datastoreItem xmlns:ds="http://schemas.openxmlformats.org/officeDocument/2006/customXml" ds:itemID="{BE1B7BCD-2627-4BAA-A22E-09F63CBE5355}"/>
</file>

<file path=customXml/itemProps3.xml><?xml version="1.0" encoding="utf-8"?>
<ds:datastoreItem xmlns:ds="http://schemas.openxmlformats.org/officeDocument/2006/customXml" ds:itemID="{F19095DD-F2B1-46D1-91A8-0FE183DEBDEE}"/>
</file>

<file path=customXml/itemProps4.xml><?xml version="1.0" encoding="utf-8"?>
<ds:datastoreItem xmlns:ds="http://schemas.openxmlformats.org/officeDocument/2006/customXml" ds:itemID="{86289BF5-138C-4AD2-9B53-893641C0A622}"/>
</file>

<file path=docProps/app.xml><?xml version="1.0" encoding="utf-8"?>
<Properties xmlns="http://schemas.openxmlformats.org/officeDocument/2006/extended-properties" xmlns:vt="http://schemas.openxmlformats.org/officeDocument/2006/docPropsVTypes">
  <Template>Facet_16x9</Template>
  <TotalTime>143</TotalTime>
  <Words>395</Words>
  <Application>Microsoft Office PowerPoint</Application>
  <PresentationFormat>Panorámica</PresentationFormat>
  <Paragraphs>28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4" baseType="lpstr">
      <vt:lpstr>Arial</vt:lpstr>
      <vt:lpstr>Calibri</vt:lpstr>
      <vt:lpstr>Trebuchet MS</vt:lpstr>
      <vt:lpstr>Wingdings</vt:lpstr>
      <vt:lpstr>Wingdings 3</vt:lpstr>
      <vt:lpstr>Faceta</vt:lpstr>
      <vt:lpstr>   Ética en la priorización en Salud Pública e Investigación en salud  </vt:lpstr>
      <vt:lpstr>Los desafíos Éticos al priorizar en el sistema de salud colombiano   José M. Maya M MD MSP Rector Universidad CES</vt:lpstr>
      <vt:lpstr>"....piensen la Bioética como una nueva ética científica que combina la humildad, la responsabilidad y la competencia, que es interdisciplinaria e intercultural y que intensifica el sentido de humanidad"                V.R. Potter</vt:lpstr>
      <vt:lpstr>El objeto de la Salud Pública es la Salud de la población </vt:lpstr>
      <vt:lpstr>La persona humana es un fin en sí misma pero el bien común prima sobre el bien individual siempre que no se violenten los derechos fundamentales del individuo </vt:lpstr>
      <vt:lpstr>Las actividades en salud pública deben orientarse primordialmente hacia la Promoción de la salud y la Intervención preventiva primaria. </vt:lpstr>
      <vt:lpstr>En segundo lugar hacia la Intervención preventiva secundaria recordando que los problemas de salud con altas externalidades son prioritarios por ser bienes públicos. </vt:lpstr>
      <vt:lpstr>Algunos criterios para priorización </vt:lpstr>
      <vt:lpstr>Magnitud. Vulnerabilidad. Gravedad o letalidad. Impacto social - Equidad. Costo vs efectividad. </vt:lpstr>
      <vt:lpstr>Como los recursos son insuficientes para las necesidades en salud la priorización es fundamental para definir un tema de alto impacto en salud pública: La distribución de los recursos de salud. </vt:lpstr>
      <vt:lpstr>La distribución es la planeación de la utilización de los recursos y está íntimamente ligada a las políticas de salud. Los salubristas tienen un importante papel al identificar prioridades y distribuir recursos. </vt:lpstr>
      <vt:lpstr>La distribución requiere de buena información y ponderación para realizarla éticamente sin faltar a la justicia. </vt:lpstr>
      <vt:lpstr>La racionalización es la asignación que se hace a grupos o personas de los recursos distribuidos. Debe realizarse con criterio de necesidad biopatológica.  </vt:lpstr>
      <vt:lpstr>DESAFIOS   Generar mayor equidad  Compatibilizar eficiencia, eficacia, calidad y cobertura.      </vt:lpstr>
      <vt:lpstr>Recordar: El derecho a la salud no implica el derecho a un servicio específico, aun si dicho servicio fuera necesario para satisfacer una necesidad concreta de salud. El individuo tiene derecho a un servicio específico, si los recursos de su sociedad permiten incorporarlo a un sistema que respete la equidad y la igualdad de oportunidades para todos.</vt:lpstr>
      <vt:lpstr>Recordar: Cuando el plan de salud incluye todos los servicios sin los recursos suficientes termina vulnerándose el principio de justicia ya que son los más pobres los excluidos y por lo tanto el sistema genera inequidad. </vt:lpstr>
      <vt:lpstr>Lo anterior implica que primero debemos priorizar la universalidad con accesibilidad y luego la progresividad del paquete de servicios para todos los ciudadanos. </vt:lpstr>
      <vt:lpstr>MUCHAS GRACIAS   jmayam@ces.edu.co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MAYA</dc:creator>
  <cp:lastModifiedBy>Jose Maria Maya Mejia</cp:lastModifiedBy>
  <cp:revision>84</cp:revision>
  <cp:lastPrinted>2015-04-08T22:54:20Z</cp:lastPrinted>
  <dcterms:created xsi:type="dcterms:W3CDTF">2015-04-02T15:16:26Z</dcterms:created>
  <dcterms:modified xsi:type="dcterms:W3CDTF">2015-04-20T23:12:23Z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0x010100BCBE5B99AB69B0458AA30D8E99725390</vt:lpwstr>
  </property>
  <property fmtid="{D5CDD505-2E9C-101B-9397-08002B2CF9AE}" pid="3" name="_dlc_DocIdItemGuid">
    <vt:lpwstr>b50451e1-f744-4941-968c-3a0fe3f449dc</vt:lpwstr>
  </property>
</Properties>
</file>